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54"/>
  </p:notesMasterIdLst>
  <p:handoutMasterIdLst>
    <p:handoutMasterId r:id="rId55"/>
  </p:handoutMasterIdLst>
  <p:sldIdLst>
    <p:sldId id="358" r:id="rId2"/>
    <p:sldId id="355" r:id="rId3"/>
    <p:sldId id="353" r:id="rId4"/>
    <p:sldId id="382" r:id="rId5"/>
    <p:sldId id="385" r:id="rId6"/>
    <p:sldId id="354" r:id="rId7"/>
    <p:sldId id="381" r:id="rId8"/>
    <p:sldId id="364" r:id="rId9"/>
    <p:sldId id="366" r:id="rId10"/>
    <p:sldId id="359" r:id="rId11"/>
    <p:sldId id="408" r:id="rId12"/>
    <p:sldId id="431" r:id="rId13"/>
    <p:sldId id="430" r:id="rId14"/>
    <p:sldId id="348" r:id="rId15"/>
    <p:sldId id="389" r:id="rId16"/>
    <p:sldId id="375" r:id="rId17"/>
    <p:sldId id="409" r:id="rId18"/>
    <p:sldId id="390" r:id="rId19"/>
    <p:sldId id="415" r:id="rId20"/>
    <p:sldId id="416" r:id="rId21"/>
    <p:sldId id="391" r:id="rId22"/>
    <p:sldId id="419" r:id="rId23"/>
    <p:sldId id="420" r:id="rId24"/>
    <p:sldId id="421" r:id="rId25"/>
    <p:sldId id="412" r:id="rId26"/>
    <p:sldId id="392" r:id="rId27"/>
    <p:sldId id="424" r:id="rId28"/>
    <p:sldId id="393" r:id="rId29"/>
    <p:sldId id="387" r:id="rId30"/>
    <p:sldId id="429" r:id="rId31"/>
    <p:sldId id="394" r:id="rId32"/>
    <p:sldId id="396" r:id="rId33"/>
    <p:sldId id="395" r:id="rId34"/>
    <p:sldId id="397" r:id="rId35"/>
    <p:sldId id="410" r:id="rId36"/>
    <p:sldId id="411" r:id="rId37"/>
    <p:sldId id="398" r:id="rId38"/>
    <p:sldId id="427" r:id="rId39"/>
    <p:sldId id="428" r:id="rId40"/>
    <p:sldId id="399" r:id="rId41"/>
    <p:sldId id="400" r:id="rId42"/>
    <p:sldId id="401" r:id="rId43"/>
    <p:sldId id="404" r:id="rId44"/>
    <p:sldId id="407" r:id="rId45"/>
    <p:sldId id="405" r:id="rId46"/>
    <p:sldId id="406" r:id="rId47"/>
    <p:sldId id="402" r:id="rId48"/>
    <p:sldId id="403" r:id="rId49"/>
    <p:sldId id="374" r:id="rId50"/>
    <p:sldId id="384" r:id="rId51"/>
    <p:sldId id="386" r:id="rId52"/>
    <p:sldId id="357" r:id="rId53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AA"/>
    <a:srgbClr val="EE4ACB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66" autoAdjust="0"/>
    <p:restoredTop sz="64140" autoAdjust="0"/>
  </p:normalViewPr>
  <p:slideViewPr>
    <p:cSldViewPr snapToGrid="0">
      <p:cViewPr varScale="1">
        <p:scale>
          <a:sx n="71" d="100"/>
          <a:sy n="71" d="100"/>
        </p:scale>
        <p:origin x="1656" y="7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Arial" charset="0"/>
              </a:rPr>
              <a:t>Good morning,</a:t>
            </a:r>
            <a:r>
              <a:rPr lang="en-US" altLang="zh-CN" b="0" baseline="0" dirty="0" smtClean="0">
                <a:latin typeface="Arial" charset="0"/>
              </a:rPr>
              <a:t> everyone.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am Cho from Korea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will present my thesis topic, “Competition of social opinions on two-layer networks.”</a:t>
            </a:r>
            <a:br>
              <a:rPr lang="en-US" altLang="zh-CN" b="0" baseline="0" dirty="0" smtClean="0">
                <a:latin typeface="Arial" charset="0"/>
              </a:rPr>
            </a:br>
            <a:r>
              <a:rPr lang="en-US" altLang="zh-CN" b="0" baseline="0" dirty="0" smtClean="0">
                <a:latin typeface="Arial" charset="0"/>
              </a:rPr>
              <a:t>In this thesis, I have researched a competition model of social network.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some indexes are provided for measuring a consensus and a state of the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verifies whether the consensus happen or not.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CI measures how close the state is to a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PCR is </a:t>
            </a:r>
            <a:r>
              <a:rPr lang="en-US" altLang="zh-CN" baseline="0" dirty="0" smtClean="0"/>
              <a:t>positive consensus ratio.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NCR is </a:t>
            </a:r>
            <a:r>
              <a:rPr lang="en-US" altLang="zh-CN" baseline="0" dirty="0" smtClean="0"/>
              <a:t>negative consensus ratio.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CR is Consensus Ratio, the summation of PCR and NCR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6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AS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CI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a separated coexistence, mixed coexistence, and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will show you two animation of a competition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makes a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makes a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Simulation results of 3 topics.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competition on a two-layer network with various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each layer consists of a random regular </a:t>
            </a:r>
            <a:r>
              <a:rPr lang="en-US" altLang="zh-CN" baseline="0" dirty="0" smtClean="0"/>
              <a:t>network.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</a:t>
            </a:r>
            <a:r>
              <a:rPr lang="en-US" altLang="zh-CN" baseline="0" dirty="0" smtClean="0"/>
              <a:t>model is simulated as basic model.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 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blue area is positive consensus, red area is negative consensus, and white area is coexistence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using these values and figures, various models are compared with this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2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 models are simulated by changing the external degree.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called as a hierarchical model. And we denote HM(n) as a hierarchical model with a level 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HM(2) means each node in layer B has 2 external edges.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9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models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simulated. The results are arranged like this. </a:t>
            </a:r>
          </a:p>
          <a:p>
            <a:endParaRPr lang="en-US" alt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coexistence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HM(256)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consensus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increased, the coexistence area is decreased and the consensus area is increased.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Next, we use the indexes, PCR, NCR, and AS total.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blue color bar is PCR, the red color bar is NCR, and the green color bar is AS total.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with the Basic model,   CR, PCR, and AS total are all increased remarkably.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 conclusion, hierarchical models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make it easier to have a positive consensus.</a:t>
            </a:r>
            <a:endParaRPr lang="en-US" altLang="zh-CN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8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internal degree.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each node is switched to 2, 3, 4, or 5.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3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the internal degree on layer A is changed.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largest positive consensus is RR(5)-RR(5).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negative consensus is RR(2)-RR(5).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A is increased,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internal degree on layer A tends to keep a positive state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Second, the internal degree on layer B is changed.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positive consensus is RR(5)-RR(2).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And, all models have almost the same NCR.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B is increased,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internal degree on layer B tends to hinder the positive consensus state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Third, the internal degrees on both layers are changed. 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largest coexistence is RR(6)-RR(6).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consensus is RR(2)-RR(2)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both layers is increased, Consensus Ratio is inversely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the network to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0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conclusions can be arranged as this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it is easy to reach a negative consensus when the internal degree on layer A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easy to make a positive consensus when the internal degree on layer A is relatively large, and the internal degree on layer B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Third, it is easy to make a coexistence when the internal degrees on both layers are too large.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7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network types.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</a:t>
            </a:r>
            <a:r>
              <a:rPr lang="en-US" altLang="zh-CN" i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is applied for both layers or switched on each layer.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 models have the different network types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are simulated. 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shown in this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and table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almost the same.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types make no obvious difference.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for the first topic. </a:t>
            </a:r>
          </a:p>
          <a:p>
            <a:endParaRPr lang="en-US" altLang="zh-CN" baseline="0" dirty="0" smtClean="0"/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internal and external degree have a vital role for changing the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Models are easy to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consensus.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an internal degree on each layer has a different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 too many internal edges on each layer make the networks hard to reach a consensus.</a:t>
            </a:r>
          </a:p>
          <a:p>
            <a:endParaRPr lang="en-US" altLang="zh-CN" spc="0" baseline="0" dirty="0" smtClean="0"/>
          </a:p>
          <a:p>
            <a:r>
              <a:rPr lang="en-US" altLang="zh-CN" spc="0" baseline="0" dirty="0" smtClean="0"/>
              <a:t>Those facts could be used to make network structures and organizations in the real world.</a:t>
            </a:r>
          </a:p>
          <a:p>
            <a:endParaRPr lang="en-US" altLang="zh-CN" spc="0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8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 topic, competition with different updating rules.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ways to update the state of nodes.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Here, we investigate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 and simultaneous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where the updating rules are applied, the cases are divided into three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sum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up, 25 updating rules are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simulated.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groups usually have different opinions. This case can cause social competition or conflicts such as votes on social issues, presidential campaigns,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conflicts are recognized as the competition on an interconnected network.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thesis, we investigate the competition between opinion group and decision-making group.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table shows all simulated updating rules</a:t>
            </a:r>
            <a:r>
              <a:rPr lang="en-US" altLang="zh-CN" baseline="0" dirty="0" smtClean="0"/>
              <a:t>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layers.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graph line indicates AS values per each step.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arrow direction does not make different results.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there is little difference between the orders of layers.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1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nodes. </a:t>
            </a:r>
          </a:p>
          <a:p>
            <a:endParaRPr lang="en-US" altLang="zh-CN" baseline="0" dirty="0" smtClean="0"/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 order of nodes can be analyzed as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method.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 is like a discussion.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is like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order of nodes in layer A does not make different result.</a:t>
            </a:r>
          </a:p>
          <a:p>
            <a:endParaRPr lang="en-US" altLang="zh-CN" sz="1200" baseline="0" dirty="0" smtClean="0">
              <a:latin typeface="+mn-lt"/>
              <a:cs typeface="+mn-cs"/>
            </a:endParaRPr>
          </a:p>
          <a:p>
            <a:r>
              <a:rPr lang="en-US" altLang="zh-CN" sz="1200" baseline="0" dirty="0" smtClean="0">
                <a:latin typeface="+mn-lt"/>
                <a:cs typeface="+mn-cs"/>
              </a:rPr>
              <a:t>However,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nodes in layer B makes different results, such as fast and slow consensus.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0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edges. </a:t>
            </a: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edges can be analyzed as node characteristics.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rules is rash, easy to be extreme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 is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considerate, hard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extreme.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edges in layer A makes different result, such as consensus and coexistence.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6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AS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Under the same structures, the same parameters and the different updating rules, there exist 3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56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CI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3 branch points are shown.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branch points have a influence on the final state.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total result can be arranged as this table.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first branch point, order of nodes in layer B has a vital role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making consensus time.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second and third branch points, order of edges in layer A is very influential for determining the final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Conclusion for the second topic.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aseline="0" dirty="0" smtClean="0">
              <a:latin typeface="+mn-lt"/>
              <a:cs typeface="+mn-cs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>
                <a:latin typeface="+mn-lt"/>
                <a:cs typeface="+mn-cs"/>
              </a:rPr>
              <a:t>First,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rules tend to make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slow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or coexistence, sometimes make the transition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tend to make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fast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Third,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Fourth, the order of edges in layer A is very influential for determining the final states.</a:t>
            </a:r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2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Third topic, influences of key nodes on competition.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demonstrate the influence of key nodes, we use stubborn nodes,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Stubborn nodes are selected by using node centralities and combinations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them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steps for selecting key nodes are as follows 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selected, and parameters are set to be the opposite state.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 the centralities of all nodes are calculated and ranked as orders.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 ratio of stubborn nodes are increased until the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different states.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summations of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State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which method is the most powerful.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and multiple indicators are considered as methods for selecting key nodes. For single indicators,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closeness,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betweenness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degree, and eigenvector are used.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indicators are calculated by the summation of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centraility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to calculate multiple indicators follows like these steps.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several efficient single indicators are selected.(Here, we use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Combined node centrality is the summation of all ranks which a node has.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are deactivated from high ranked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8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have focused on studying the interaction on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layer network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and they interact with other layers.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 interconnected network has 2 dynamics, 2 parameters and includes internal edges and external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interconnected network is more complex than a single-layer network.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, degree,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are powerful for identifying key nodes.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best indicator is combination of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shown some multiple indicators have a better performance than single indicators. </a:t>
            </a:r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B. </a:t>
            </a:r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1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this is the results for selecting key nodes on Hierarchical Model.  </a:t>
            </a:r>
          </a:p>
          <a:p>
            <a:endParaRPr lang="en-US" altLang="zh-CN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r>
              <a:rPr lang="en-US" altLang="zh-CN" baseline="0" dirty="0" smtClean="0"/>
              <a:t>On layer A, PR+DE is the best. </a:t>
            </a:r>
          </a:p>
          <a:p>
            <a:r>
              <a:rPr lang="en-US" altLang="zh-CN" baseline="0" dirty="0" smtClean="0"/>
              <a:t>On layer B, random is the best. That means node centrality does not work here.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57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internal edges.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has a larger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</a:t>
            </a:r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7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has a smaller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random is the best. That means node centrality does not work here. </a:t>
            </a:r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4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network types.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type is a BA network, and layer B type is a RR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PR+BE is the best. </a:t>
            </a:r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 However, random indicator is the third rank. Node centrality is not working well.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type is a RR network, and layer B type is a BA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degree is the best. However, random indicator has the middle rank. That means node centrality is not working well.</a:t>
            </a:r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 of selecting key nodes on various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Every model has the different result. And sometimes, node centrality and combined node centrality are not working well.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3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for the third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best and most powerful method for selecting key nodes is different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indicator and multiple indicators have an excellent performance for selecting key nodes.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There are several situations that the indicators are hard to recognize critical nodes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0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chapter2,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 is introduced.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many indexes are provided.</a:t>
            </a:r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endParaRPr lang="en-US" altLang="zh-CN" sz="12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chapter3, we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the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And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have several results as follows.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An internal degree on each layer has a different function.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Hierarchical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Models are easy to make a consensus.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Moreover,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internal edges cause coexistence, such as social conflicts.</a:t>
            </a:r>
          </a:p>
          <a:p>
            <a:pPr>
              <a:lnSpc>
                <a:spcPct val="150000"/>
              </a:lnSpc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Research Direction.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Considering a two-layer network like this figure, we can think these three questions.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How is the network composed?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How does the interaction work?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Which nodes are critical?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These three factors can influence the final state.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we carry out the various simulations by changing these three factors. </a:t>
            </a:r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4, we investigate the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results,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 are easy to make slow consensus,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transition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are easy to make fast consensus.</a:t>
            </a:r>
          </a:p>
          <a:p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5, we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study the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results,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effective method to select key nodes is different according to network structures and layers.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Moreover,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Both single and multiple indicators are powerful for identifying critical nodes.</a:t>
            </a:r>
          </a:p>
          <a:p>
            <a:endParaRPr lang="en-US" altLang="zh-CN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6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and future work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The state of a competition model might be controlled by managing network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solve social conflicts, such as election, legislation, adoption of new policies,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AS Future work, it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very interesting to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generalized competition model with various structures and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Moreover, it is attractive to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 critical nodes on this generalized competition model. 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5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b="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listening.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lang="ko-KR" altLang="en-US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생략가능</a:t>
            </a:r>
            <a:r>
              <a:rPr lang="en-US" altLang="ko-KR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my supervisor Professor Wang </a:t>
            </a:r>
            <a:r>
              <a:rPr lang="en-US" altLang="zh-CN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lin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for guiding me.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all the lab mates.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Thesis objectives is studying the characteristics of competition models.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Research direction follows like this.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</a:t>
            </a:r>
            <a:r>
              <a:rPr lang="en-US" altLang="zh-CN" baseline="0" dirty="0" smtClean="0"/>
              <a:t>changing network structures, </a:t>
            </a:r>
            <a:r>
              <a:rPr lang="en-US" altLang="zh-CN" baseline="0" dirty="0" smtClean="0"/>
              <a:t>by </a:t>
            </a:r>
            <a:r>
              <a:rPr lang="en-US" altLang="zh-CN" baseline="0" dirty="0" smtClean="0"/>
              <a:t>changing updating rules, </a:t>
            </a:r>
            <a:r>
              <a:rPr lang="en-US" altLang="zh-CN" baseline="0" dirty="0" smtClean="0"/>
              <a:t>and by </a:t>
            </a:r>
            <a:r>
              <a:rPr lang="en-US" altLang="zh-CN" baseline="0" dirty="0" smtClean="0"/>
              <a:t>selecting key nodes, </a:t>
            </a:r>
            <a:r>
              <a:rPr lang="en-US" altLang="zh-CN" baseline="0" dirty="0" smtClean="0"/>
              <a:t>competition models are researched.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two-layer</a:t>
            </a:r>
            <a:r>
              <a:rPr lang="en-US" altLang="zh-CN" baseline="0" dirty="0" smtClean="0"/>
              <a:t> network model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a simple example for competition models. Layer A is a social opinion layer that consists of positive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layer B is a decision-making layer that consists of negative states.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</a:t>
            </a:r>
          </a:p>
          <a:p>
            <a:r>
              <a:rPr lang="en-US" altLang="zh-CN" baseline="0" dirty="0" smtClean="0"/>
              <a:t>We use M-model. M-model includes persuasion and compromise process in the opinion formation.  This model can have various states. And the states are changed by probability p and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 is persuasion. That means the states become more extreme by 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q is compromise. That means the states become more moderate or they are changed into the opposite state by q. </a:t>
            </a:r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parameter in layer A,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represents the strength of opinion. 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</a:t>
            </a:r>
            <a:r>
              <a:rPr lang="en-US" altLang="zh-CN" baseline="0" dirty="0" smtClean="0"/>
              <a:t>the parameter in layer B, v </a:t>
            </a:r>
            <a:r>
              <a:rPr lang="en-US" altLang="zh-CN" baseline="0" dirty="0" smtClean="0"/>
              <a:t>represents for the tendency to switch to the other side.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3924810"/>
            <a:ext cx="8731250" cy="1114192"/>
          </a:xfrm>
        </p:spPr>
        <p:txBody>
          <a:bodyPr/>
          <a:lstStyle/>
          <a:p>
            <a:pPr algn="ctr"/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on Two-Layer </a:t>
            </a:r>
            <a:r>
              <a:rPr lang="en-US" altLang="zh-CN" sz="3200" dirty="0"/>
              <a:t>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90717" y="5153302"/>
            <a:ext cx="4963055" cy="953416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: 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 :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1749086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2.17.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consensus(1)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445319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AS ≈ +1 : positive consensus,  AS ≈ -1 : negative consensus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CI(Consensus Index) : It is  measured how close the state is to a consensus.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CI ≈ 0 : consensus, CI ≈ 1 : separated coexistence, CI ≈ 0.5 : mixed coexistence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51" t="25742" r="30461" b="53023"/>
          <a:stretch/>
        </p:blipFill>
        <p:spPr>
          <a:xfrm>
            <a:off x="303373" y="2337441"/>
            <a:ext cx="4452415" cy="1113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59" t="19587" r="30835" b="67731"/>
          <a:stretch/>
        </p:blipFill>
        <p:spPr>
          <a:xfrm>
            <a:off x="4572000" y="3345613"/>
            <a:ext cx="4507437" cy="8691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99" t="47457" r="35145" b="37207"/>
          <a:stretch/>
        </p:blipFill>
        <p:spPr>
          <a:xfrm>
            <a:off x="303373" y="3433377"/>
            <a:ext cx="3749888" cy="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consensus(2)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3857941"/>
            <a:ext cx="910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CR(Consensus Ratio) : PCR + NCR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Coexistence Ratio : 1 - CR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40" t="46461" r="39325" b="37908"/>
          <a:stretch/>
        </p:blipFill>
        <p:spPr>
          <a:xfrm>
            <a:off x="856583" y="2299266"/>
            <a:ext cx="2815530" cy="1149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30" t="69116" r="38485" b="15253"/>
          <a:stretch/>
        </p:blipFill>
        <p:spPr>
          <a:xfrm>
            <a:off x="4792578" y="2296789"/>
            <a:ext cx="302637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91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842"/>
            <a:ext cx="7996591" cy="44904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AS’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7784" y="205675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1434" y="566029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8538" y="398958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33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7"/>
            <a:ext cx="7637929" cy="4442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CI’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2665" y="1969648"/>
            <a:ext cx="259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9706" y="541818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1185" y="374104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633" y="573477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26359" y="5734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8" name="po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65" t="36435" r="25520" b="24200"/>
          <a:stretch/>
        </p:blipFill>
        <p:spPr>
          <a:xfrm>
            <a:off x="0" y="2769913"/>
            <a:ext cx="4460693" cy="2925537"/>
          </a:xfrm>
          <a:prstGeom prst="rect">
            <a:avLst/>
          </a:prstGeom>
        </p:spPr>
      </p:pic>
      <p:pic>
        <p:nvPicPr>
          <p:cNvPr id="9" name="neg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559" t="36863" r="25294" b="24510"/>
          <a:stretch/>
        </p:blipFill>
        <p:spPr>
          <a:xfrm>
            <a:off x="4687667" y="2769913"/>
            <a:ext cx="4442885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96301" y="1722142"/>
            <a:ext cx="7221789" cy="108005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/>
                </a:solidFill>
              </a:rPr>
              <a:t>Simulation Results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560440" y="3387654"/>
            <a:ext cx="8583560" cy="20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800" spc="-150" dirty="0" smtClean="0"/>
              <a:t>Competition on a two-layer network with various structures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Competition with different updating rules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Influences of key nodes on competition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637" y="3074563"/>
            <a:ext cx="370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regular network which has 2048  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node has 5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519619"/>
            <a:ext cx="5083143" cy="31777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a model are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_x489837064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77975"/>
            <a:ext cx="4629150" cy="3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_x489847504" descr="cif0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" y="2077975"/>
            <a:ext cx="4381499" cy="34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524" y="6086528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exist three final states(positive consensus, negative consensus, coexistence).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By using these values and figures, various models are compared with  this model.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00" y="5542556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parameters(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positive consensus  /  Red :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consensus / Light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colored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4047538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47" y="5142801"/>
            <a:ext cx="892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view that the number of external links from a node in layer A is 1.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89577"/>
            <a:ext cx="4179576" cy="240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308163"/>
            <a:ext cx="3841949" cy="2203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216" y="4511333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5695" y="4511333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27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14162" y="2162381"/>
            <a:ext cx="3829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coexistence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HM(2)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consensus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HM(256)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As n in HM(n) is increased,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 area is decreased,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consensus area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increased.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4851"/>
            <a:ext cx="5182970" cy="3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26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774861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1646479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261330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Summary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389713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847631" y="5132949"/>
            <a:ext cx="6381968" cy="472042"/>
            <a:chOff x="1841535" y="4822053"/>
            <a:chExt cx="6381968" cy="472042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24"/>
            <p:cNvCxnSpPr>
              <a:stCxn id="33" idx="6"/>
            </p:cNvCxnSpPr>
            <p:nvPr/>
          </p:nvCxnSpPr>
          <p:spPr>
            <a:xfrm>
              <a:off x="2534033" y="5258534"/>
              <a:ext cx="534657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5"/>
            <p:cNvSpPr txBox="1"/>
            <p:nvPr/>
          </p:nvSpPr>
          <p:spPr>
            <a:xfrm>
              <a:off x="2915072" y="4822053"/>
              <a:ext cx="53084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Discussion and Future work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41535" y="2518096"/>
            <a:ext cx="5930864" cy="472042"/>
            <a:chOff x="1841535" y="3114680"/>
            <a:chExt cx="5930864" cy="472042"/>
          </a:xfrm>
        </p:grpSpPr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19"/>
            <p:cNvCxnSpPr>
              <a:stCxn id="38" idx="6"/>
            </p:cNvCxnSpPr>
            <p:nvPr/>
          </p:nvCxnSpPr>
          <p:spPr>
            <a:xfrm>
              <a:off x="2534033" y="3551161"/>
              <a:ext cx="51545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20"/>
            <p:cNvSpPr txBox="1"/>
            <p:nvPr/>
          </p:nvSpPr>
          <p:spPr>
            <a:xfrm>
              <a:off x="2915072" y="3114680"/>
              <a:ext cx="485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A Two-layer Network Model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9199" y="2321313"/>
            <a:ext cx="43212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simulation result are analyzed by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using the indexes, such as PCR, NCR, AS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total.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Consensus ratio : all HMs &gt; RRM</a:t>
            </a: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PCR : all HMs &gt; RRM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NCR : all HMs &lt; RRM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 and the number of nodes in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layer B is decreased, the network makes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it easier to have a positive consensus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and harder to have a negative consensus.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827"/>
            <a:ext cx="5033824" cy="42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59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8599" y="5857998"/>
            <a:ext cx="920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2, 3, 4,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091531"/>
            <a:ext cx="4819650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091530"/>
            <a:ext cx="4199658" cy="280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6669" y="4910931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359" y="4900120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439" y="5269703"/>
            <a:ext cx="8547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RR(n)-RR(m)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layer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has a random regular network with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node, and layer B has a random regular network with </a:t>
            </a:r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9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89" name="_x489837064" descr="cif000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3" y="2478350"/>
            <a:ext cx="4738913" cy="37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A 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0000" y="2386525"/>
            <a:ext cx="459711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RR(5)-RR(5)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negative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RR(2)-RR(5)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A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negative consensus is decreased and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 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positive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586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7" name="_x489849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821"/>
            <a:ext cx="4645596" cy="37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5596" y="2690683"/>
            <a:ext cx="45971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RR(5)-RR(2)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All models have almost the same NCR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B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 the positive consensus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3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_x489837064" descr="cif00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7129"/>
          <a:stretch/>
        </p:blipFill>
        <p:spPr bwMode="auto">
          <a:xfrm>
            <a:off x="49523" y="2680593"/>
            <a:ext cx="4650477" cy="4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layers are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19995" y="2419198"/>
            <a:ext cx="480358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coexistence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RR(6)-RR(6)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RR(2)-RR(2)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 As the internal degree on both layers is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increased, Consensus Ratio(CR) is inversely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</a:p>
          <a:p>
            <a:pPr>
              <a:spcBef>
                <a:spcPts val="600"/>
              </a:spcBef>
            </a:pP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network to reach consensus.</a:t>
            </a:r>
            <a:endParaRPr lang="en-US" altLang="zh-CN" sz="1600" spc="-3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234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links(4)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99797"/>
              </p:ext>
            </p:extLst>
          </p:nvPr>
        </p:nvGraphicFramePr>
        <p:xfrm>
          <a:off x="270270" y="2224606"/>
          <a:ext cx="8571593" cy="430735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4257963258"/>
                    </a:ext>
                  </a:extLst>
                </a:gridCol>
                <a:gridCol w="2332633">
                  <a:extLst>
                    <a:ext uri="{9D8B030D-6E8A-4147-A177-3AD203B41FA5}">
                      <a16:colId xmlns:a16="http://schemas.microsoft.com/office/drawing/2014/main" val="61264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756207"/>
                    </a:ext>
                  </a:extLst>
                </a:gridCol>
                <a:gridCol w="2397520">
                  <a:extLst>
                    <a:ext uri="{9D8B030D-6E8A-4147-A177-3AD203B41FA5}">
                      <a16:colId xmlns:a16="http://schemas.microsoft.com/office/drawing/2014/main" val="400152467"/>
                    </a:ext>
                  </a:extLst>
                </a:gridCol>
              </a:tblGrid>
              <a:tr h="26960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480142024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 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A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3800781088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B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or small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1439642916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77703089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56230" y="1350479"/>
            <a:ext cx="1921602" cy="20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_x489836992" descr="cif00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7" y="2465910"/>
            <a:ext cx="2349046" cy="2177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832015"/>
            <a:ext cx="1806179" cy="2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_x489838792" descr="cif0000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6" y="2483588"/>
            <a:ext cx="2264427" cy="2141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669143" y="2267387"/>
            <a:ext cx="1439076" cy="17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3" name="_x489836848" descr="cif000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24" y="2542428"/>
            <a:ext cx="2236839" cy="2024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363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820" y="5669279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types,</a:t>
            </a:r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609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283" y="4664363"/>
            <a:ext cx="4557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Simulation results are almost the same.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All models have almost the same PCR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NCR.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 make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3842"/>
              </p:ext>
            </p:extLst>
          </p:nvPr>
        </p:nvGraphicFramePr>
        <p:xfrm>
          <a:off x="4799174" y="2558786"/>
          <a:ext cx="42903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95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8634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898635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330434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 : 0.138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0.228 : 0.130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0.230 : 0.143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0.220 : 0.140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1197193" y="1131901"/>
            <a:ext cx="3560470" cy="1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_x489840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0" y="2541602"/>
            <a:ext cx="4486439" cy="37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1639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935047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internal and external degree have a vital role for changing the state of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As the role of an external degree, Hierarchical Models show that they are easy to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make a consensus on a two-layer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role of an internal degree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each layer has a different function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① Layer A : An internal degree tends to keep a positive state and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to change a negative state into a positive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② Layer B : An internal degree tends to hinder a positive consensus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Too many internal edges on each layer make the networks hard to reach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 consensus due to inner conflicts.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211" y="6347826"/>
            <a:ext cx="970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Those </a:t>
            </a:r>
            <a:r>
              <a:rPr lang="en-US" altLang="zh-CN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 could be used to make network structures and organizations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771744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There are many ways to update the state of nodes. With considering time-related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updating rules, sequential and simultaneous updating rules can be investigated.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 According to where the updating rules are applied, the cases are divided into three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layers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whether layer A works first, or layer B works first, or both layers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work together(randomly).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②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nodes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: whether the states of nodes are changed simultaneously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sequentially or randomly.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③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where edges are activated on a node sequentially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simultaneously or randomly.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To sum up, 25 updating rules are simulated according to layers, nodes, and edges.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19" y="4998652"/>
            <a:ext cx="91558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Different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 usually have different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opinions</a:t>
            </a:r>
            <a:endParaRPr lang="en-US" altLang="zh-CN" dirty="0" smtClean="0">
              <a:solidFill>
                <a:schemeClr val="accent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Social conflicts are recognized as the competition on an interconnected network.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The competition on an interconnected network has always been a hot topic. </a:t>
            </a:r>
            <a:endParaRPr lang="en-US" altLang="zh-CN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In this thesis,  the competition between 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 group </a:t>
            </a: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decision-making </a:t>
            </a:r>
            <a:endParaRPr lang="en-US" altLang="zh-CN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formation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group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is researched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143" t="19254" r="30276" b="5539"/>
          <a:stretch/>
        </p:blipFill>
        <p:spPr>
          <a:xfrm>
            <a:off x="11740" y="1580790"/>
            <a:ext cx="4908603" cy="51386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768" y="2524216"/>
            <a:ext cx="4610460" cy="291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‘O(o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pt-BR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D(s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)’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altLang="zh-CN" sz="1400" spc="-30" dirty="0">
                <a:latin typeface="Arial" panose="020B0604020202020204" pitchFamily="34" charset="0"/>
                <a:cs typeface="Arial" panose="020B0604020202020204" pitchFamily="34" charset="0"/>
              </a:rPr>
              <a:t>Opinion layer(nodes: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, edges: sequential)</a:t>
            </a:r>
            <a:r>
              <a:rPr lang="pt-BR" altLang="zh-CN" sz="1400" spc="-3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endParaRPr lang="pt-BR" altLang="zh-CN" sz="1400" spc="-3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 layer(node: simultaneous)’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Initial conditions 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① Structures : BA(3)-BA(3)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②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2068596"/>
            <a:ext cx="5661599" cy="46783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layers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873" y="196779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4958" y="5500061"/>
            <a:ext cx="553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line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each step.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9257" y="3251874"/>
            <a:ext cx="394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little difference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between the orders of layers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20650" y="5991939"/>
            <a:ext cx="2766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 directions </a:t>
            </a:r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</a:p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00637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" y="2068596"/>
            <a:ext cx="5096435" cy="46474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nodes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583642"/>
            <a:ext cx="39478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An order of nodes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method,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discussion, conversation, and vote.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discussion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vote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A does not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make different results. 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B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results, such as fast and slow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16084535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edges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068596"/>
            <a:ext cx="39478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Order of edges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node characteristics,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‘rash’ and  ‘considerate’.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rash(easy to be extreme)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considerate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(hard to be extreme)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edges in layer A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result, such as consensus and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coexistence(not reaching consensus).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order of edges in layer B is always </a:t>
            </a: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simultaneous because the dynamics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 considers all connected nodes 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same time.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794"/>
            <a:ext cx="5298141" cy="4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49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AS index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10829" r="9396" b="5899"/>
          <a:stretch/>
        </p:blipFill>
        <p:spPr>
          <a:xfrm>
            <a:off x="422274" y="1967794"/>
            <a:ext cx="8302625" cy="474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64741" y="60247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4740" y="17915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240" y="3926720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0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CI index : 3 branch points are shown.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0784" r="9583" b="5392"/>
          <a:stretch/>
        </p:blipFill>
        <p:spPr>
          <a:xfrm>
            <a:off x="431800" y="2068596"/>
            <a:ext cx="7874000" cy="46111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09650" y="2800350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76362" y="399318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90675" y="359313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92450" y="3576295"/>
            <a:ext cx="2552700" cy="119794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425" y="3127236"/>
            <a:ext cx="1228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branch points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6911" y="3649897"/>
            <a:ext cx="2408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the opposite state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3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analysis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4755"/>
              </p:ext>
            </p:extLst>
          </p:nvPr>
        </p:nvGraphicFramePr>
        <p:xfrm>
          <a:off x="346076" y="2049547"/>
          <a:ext cx="8169274" cy="243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453">
                  <a:extLst>
                    <a:ext uri="{9D8B030D-6E8A-4147-A177-3AD203B41FA5}">
                      <a16:colId xmlns:a16="http://schemas.microsoft.com/office/drawing/2014/main" val="1189430232"/>
                    </a:ext>
                  </a:extLst>
                </a:gridCol>
                <a:gridCol w="3010961">
                  <a:extLst>
                    <a:ext uri="{9D8B030D-6E8A-4147-A177-3AD203B41FA5}">
                      <a16:colId xmlns:a16="http://schemas.microsoft.com/office/drawing/2014/main" val="1840427967"/>
                    </a:ext>
                  </a:extLst>
                </a:gridCol>
                <a:gridCol w="2695860">
                  <a:extLst>
                    <a:ext uri="{9D8B030D-6E8A-4147-A177-3AD203B41FA5}">
                      <a16:colId xmlns:a16="http://schemas.microsoft.com/office/drawing/2014/main" val="3086845006"/>
                    </a:ext>
                  </a:extLst>
                </a:gridCol>
              </a:tblGrid>
              <a:tr h="711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nodes in layer B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/ 3rd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edges in layer A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4598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positive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83577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312235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05685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negative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3504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4794889"/>
            <a:ext cx="929399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- As the first branch point, order of nodes in layer B has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vital role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making consensus time,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such as fast and slow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- As the second and third branch points, order of edges in layer A is very influential for determining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the final state, such as positive, negative, and sometimes mixed.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13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92939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rules tend to make slow consensus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coexistence, sometimes make the transition to the opposite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It is analyzed that communication method affects the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edges in layer A is very influential for determining the final states,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such as same orientation consensus, opposite orientation consensus, and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coexistence. It is analyzed that node characteristics make the final state of a network.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7" y="1631203"/>
            <a:ext cx="102651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for selecting key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In order to demonstrate the influence of key nodes, we use stubborn nodes,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Stubborn nodes are selected by using some indexes, node centralities, such as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 combinations of them.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steps are as follows : 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413" y="3813628"/>
            <a:ext cx="8652510" cy="2877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initial conditions,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layer is selected to identify key nodes, and parameters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are set to be the opposite consensus state with the selected layer. 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centralities of all nodes are calculated and ranked as orders.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stubborn nodes are increased according to ranked order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until the network has different states.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summations of AS(Average State) measure which method is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powerful for selecting key nodes. 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6" y="1579248"/>
            <a:ext cx="945929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Indicators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Closeness,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Eigenvector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: calculated by the summation of node centrality ranks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ex)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Degree(PR+DE), 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Degree +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(PR+DE+BE)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23" y="3078099"/>
            <a:ext cx="8963847" cy="3104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efficient single indicators are selected.(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Combined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centrality is the summation of all ranks which a node has.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All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ranked again by combined node centrality.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combined node centrality is smaller, a node are ranked higher.)       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 from high ranked order until the state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network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significant difference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49524" y="923477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681092"/>
            <a:ext cx="9616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focused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studying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network.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are not isolated,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interact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layers.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2479106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2527771"/>
            <a:ext cx="3324581" cy="2245994"/>
          </a:xfrm>
          <a:prstGeom prst="rect">
            <a:avLst/>
          </a:prstGeom>
        </p:spPr>
      </p:pic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88020"/>
              </p:ext>
            </p:extLst>
          </p:nvPr>
        </p:nvGraphicFramePr>
        <p:xfrm>
          <a:off x="182735" y="4811544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network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Interconnected network(Two-layer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11591" y="6337797"/>
            <a:ext cx="969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interconnected network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complex than a single-layer network.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75" r="7830"/>
          <a:stretch/>
        </p:blipFill>
        <p:spPr>
          <a:xfrm>
            <a:off x="2" y="2068596"/>
            <a:ext cx="5751232" cy="42892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542" y="2068596"/>
            <a:ext cx="3410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single indicators,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degee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powerful for identifying key nodes.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PR+BE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multiple indicators have a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better performance than single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indicators.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A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867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B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0482" r="8578"/>
          <a:stretch/>
        </p:blipFill>
        <p:spPr>
          <a:xfrm>
            <a:off x="49524" y="2068596"/>
            <a:ext cx="5698133" cy="4344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02513" y="2698386"/>
            <a:ext cx="3410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</a:t>
            </a:r>
            <a:r>
              <a:rPr lang="en-US" altLang="zh-CN" sz="1600" spc="-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altLang="zh-CN" sz="1600" spc="-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Although the multiple indicators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the best, they also have a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49358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8295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networks(Hierarchical Model / HM(8) with 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직사각형 13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0136" r="8281"/>
          <a:stretch/>
        </p:blipFill>
        <p:spPr>
          <a:xfrm>
            <a:off x="1" y="2256742"/>
            <a:ext cx="4437881" cy="3518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0187" r="8684"/>
          <a:stretch/>
        </p:blipFill>
        <p:spPr>
          <a:xfrm>
            <a:off x="4626495" y="2256741"/>
            <a:ext cx="4517506" cy="351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DE+BE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BA(4)-BA(2))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285" r="8259"/>
          <a:stretch/>
        </p:blipFill>
        <p:spPr>
          <a:xfrm>
            <a:off x="96742" y="2482561"/>
            <a:ext cx="4559073" cy="3417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0355" r="8448"/>
          <a:stretch/>
        </p:blipFill>
        <p:spPr>
          <a:xfrm>
            <a:off x="4612189" y="2482561"/>
            <a:ext cx="4531811" cy="34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has a larger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1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BA(2)-BA(4))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0134" r="8676"/>
          <a:stretch/>
        </p:blipFill>
        <p:spPr>
          <a:xfrm>
            <a:off x="0" y="2305545"/>
            <a:ext cx="4484697" cy="368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622" r="8638"/>
          <a:stretch/>
        </p:blipFill>
        <p:spPr>
          <a:xfrm>
            <a:off x="4578517" y="2323561"/>
            <a:ext cx="4547305" cy="3670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1976852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has a smaller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6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8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BA(3)-RR(6))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t="9790" r="8360"/>
          <a:stretch/>
        </p:blipFill>
        <p:spPr>
          <a:xfrm>
            <a:off x="125777" y="2389435"/>
            <a:ext cx="4389074" cy="3382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0393" r="8694"/>
          <a:stretch/>
        </p:blipFill>
        <p:spPr>
          <a:xfrm>
            <a:off x="4514851" y="2435351"/>
            <a:ext cx="4495799" cy="3348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random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and layer B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0875579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71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RR(6)-BA(3))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9676" r="8285"/>
          <a:stretch/>
        </p:blipFill>
        <p:spPr>
          <a:xfrm>
            <a:off x="4640179" y="2371100"/>
            <a:ext cx="4427621" cy="36229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9537" r="8213"/>
          <a:stretch/>
        </p:blipFill>
        <p:spPr>
          <a:xfrm>
            <a:off x="11476" y="2390100"/>
            <a:ext cx="4610100" cy="3603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&gt; DE+BE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type is a RR network, and layer B type is a BA network.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6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results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8832"/>
              </p:ext>
            </p:extLst>
          </p:nvPr>
        </p:nvGraphicFramePr>
        <p:xfrm>
          <a:off x="211170" y="2073352"/>
          <a:ext cx="872166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val="2383488307"/>
                    </a:ext>
                  </a:extLst>
                </a:gridCol>
                <a:gridCol w="1177892">
                  <a:extLst>
                    <a:ext uri="{9D8B030D-6E8A-4147-A177-3AD203B41FA5}">
                      <a16:colId xmlns:a16="http://schemas.microsoft.com/office/drawing/2014/main" val="4085758149"/>
                    </a:ext>
                  </a:extLst>
                </a:gridCol>
                <a:gridCol w="1438606">
                  <a:extLst>
                    <a:ext uri="{9D8B030D-6E8A-4147-A177-3AD203B41FA5}">
                      <a16:colId xmlns:a16="http://schemas.microsoft.com/office/drawing/2014/main" val="2714144114"/>
                    </a:ext>
                  </a:extLst>
                </a:gridCol>
                <a:gridCol w="1543491">
                  <a:extLst>
                    <a:ext uri="{9D8B030D-6E8A-4147-A177-3AD203B41FA5}">
                      <a16:colId xmlns:a16="http://schemas.microsoft.com/office/drawing/2014/main" val="3347346599"/>
                    </a:ext>
                  </a:extLst>
                </a:gridCol>
                <a:gridCol w="1456553">
                  <a:extLst>
                    <a:ext uri="{9D8B030D-6E8A-4147-A177-3AD203B41FA5}">
                      <a16:colId xmlns:a16="http://schemas.microsoft.com/office/drawing/2014/main" val="2531631869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307458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Div.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511654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88080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7443438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490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52857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17578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216579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BA(4)-BA(2)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53175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11042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BA(2)-BA(4)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57812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9869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HM(8)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7021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827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408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best and most powerful method for selecting key nodes is different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single indicator and multiple indicators have an excellent performance for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selecting key nodes. Notably,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their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combinations have good results.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There are several situations that the indicators are 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① When a network of the selected layer is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② When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edges in layer A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small (BA(2)-BA(4))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③ When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nodes in layer B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small (Hierarchical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1052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Summary(1)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42709"/>
            <a:ext cx="104597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interconnected network with different dynamics on each layer is introduced.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Many indexes are provided to measure a state of the network and consensus.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* AS, AS total, CI, NCR, PCR, CR 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pc="-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</a:t>
            </a:r>
            <a:endParaRPr lang="en-US" altLang="zh-CN" spc="-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An internal degree on each layer has a different function.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A : keeping a positive state and changing a negative state into a positive state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B : hindering a positive consensus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Hierarchical Model are provided by changing an external degree on layer B.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HM is easy to make consensus with the state of layer A.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- Too many internal edges on both layers cause coexistence, such as social conflicts.</a:t>
            </a: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5003" r="11922" b="11445"/>
          <a:stretch/>
        </p:blipFill>
        <p:spPr>
          <a:xfrm>
            <a:off x="3575370" y="2286001"/>
            <a:ext cx="5253485" cy="3216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018581"/>
            <a:ext cx="5028941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network composed?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(Structure)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596223"/>
            <a:ext cx="4156907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interaction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work?(Updating rule) 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09" y="5506772"/>
            <a:ext cx="5902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nodes are critical?(Key nodes)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333" y="6258757"/>
            <a:ext cx="6683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These factors can influence the final state of a network. </a:t>
            </a:r>
            <a:endParaRPr lang="en-US" altLang="zh-CN"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Summary(2)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36565"/>
            <a:ext cx="9888227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Simultaneous updating rule and sequential updating rule are considered according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where they are applied, such as layer, node, and edge.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 are easy to make slow-consensus,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coexistence, and  transition.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are easy to make fast-consensus.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most effective method  to select key nodes is different according to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Both single and multiple indicators are powerful for identifying critical nodes.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22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Discussion and Future work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state of a competition model might be controlled by managing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solve social conflicts, such as election, legislation, adoption of new policies,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Making a generalized competition model with various structures and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Recognizing critical nodes on the generalized competition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6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Studying the characteristics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models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Direction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structures, it is analyzed what components make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By changing updating rules, it is analyzed whether the updating rules affect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final state of a network.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selecting key nodes, it is researched which nodes are critical and which method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is powerful for identifying key nodes</a:t>
            </a: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which updating rule have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results, and which key nodes are critical.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decision-making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541318"/>
            <a:ext cx="5702300" cy="350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178" y="1650659"/>
            <a:ext cx="917047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M-Model(including persuasion and compromise process in various opinion formation)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thesis, this model can have four states(-2, -1, +1, +2). The parameters are set up to be like p + q  = 1. So, As the parameter of layer A, p represents the reinforcement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reinforcement(p)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compromise(probability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1- p)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128" y="6374087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Volatility(v)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3"/>
          <a:stretch/>
        </p:blipFill>
        <p:spPr>
          <a:xfrm>
            <a:off x="961784" y="4186241"/>
            <a:ext cx="6843059" cy="2227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50" t="42707" r="31587" b="33202"/>
          <a:stretch/>
        </p:blipFill>
        <p:spPr>
          <a:xfrm>
            <a:off x="1610618" y="2869433"/>
            <a:ext cx="4870834" cy="147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10235" y="5688106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95049" y="5706035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78838</TotalTime>
  <Words>6674</Words>
  <Application>Microsoft Office PowerPoint</Application>
  <PresentationFormat>화면 슬라이드 쇼(4:3)</PresentationFormat>
  <Paragraphs>1072</Paragraphs>
  <Slides>52</Slides>
  <Notes>52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宋体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 on Two-Layer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Influences of key nodes on competition</vt:lpstr>
      <vt:lpstr>PowerPoint 프레젠테이션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Summary(1)</vt:lpstr>
      <vt:lpstr>Summary(2)</vt:lpstr>
      <vt:lpstr>Discussion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Purple</cp:lastModifiedBy>
  <cp:revision>825</cp:revision>
  <cp:lastPrinted>2019-07-22T07:01:49Z</cp:lastPrinted>
  <dcterms:created xsi:type="dcterms:W3CDTF">2016-04-20T02:59:17Z</dcterms:created>
  <dcterms:modified xsi:type="dcterms:W3CDTF">2020-01-20T09:20:10Z</dcterms:modified>
</cp:coreProperties>
</file>